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2926080"/>
            <a:ext cx="12191695" cy="38100"/>
          </a:xfrm>
          <a:prstGeom prst="rect">
            <a:avLst/>
          </a:prstGeom>
          <a:solidFill>
            <a:srgbClr val="00D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AFAFA"/>
                </a:solidFill>
                <a:latin typeface="Calibri"/>
              </a:defRPr>
            </a:pPr>
            <a:r>
              <a:t>BERKAHKARYA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28600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00D9FF"/>
                </a:solidFill>
                <a:latin typeface="Calibri"/>
              </a:defRPr>
            </a:pPr>
            <a:r>
              <a:t>AI Company OS untuk Emerging Markets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29184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A1A1AA"/>
                </a:solidFill>
                <a:latin typeface="Calibri"/>
              </a:defRPr>
            </a:pPr>
            <a:r>
              <a:t>Flagship: Vilona Trade FX — White-Label AI Trading Infrastructure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749039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A1A1AA"/>
                </a:solidFill>
                <a:latin typeface="Calibri"/>
              </a:defRPr>
            </a:pPr>
            <a:r>
              <a:t>Sister: PolyEdge — AGI Prediction Market Trading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0292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59E0B"/>
                </a:solidFill>
                <a:latin typeface="Calibri"/>
              </a:defRPr>
            </a:pPr>
            <a:r>
              <a:t>veris — Founder | Jombang, Indonesia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4864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00D9FF"/>
                </a:solidFill>
                <a:latin typeface="Calibri"/>
              </a:defRPr>
            </a:pPr>
            <a:r>
              <a:t>berkahkarya.org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PROYEKSI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00D9FF"/>
                </a:solidFill>
                <a:latin typeface="Calibri"/>
              </a:defRPr>
            </a:pPr>
            <a:r>
              <a:t>3-Year Projection — Berdasarkan Unit Economics Tervalidasi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Year 1 (2026): 500 subs → Rp 600M revenue → 67% margin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Year 2 (2027): 5,000 subs → Rp 9.5B revenue → 84% margin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Year 3 (2028): 25,000 subs → Rp 65B revenue → 92% margin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*Dari TAM 21.37M user, target 25K = hanya 0.1% penetrasi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*Market tumbuh +50% YoY — target konservatif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F59E0B"/>
                </a:solidFill>
                <a:latin typeface="Calibri"/>
              </a:defRPr>
            </a:pPr>
            <a:r>
              <a:t>Target Pre-Series A: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✅ 5,000 subscribers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✅ 5 B2B broker partnerships (whitelabel licensing)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✅ OJK Regulatory Sandbox (POJK 3/2024) — selesai uji coba 1 tahun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✅ Revenue run-rate Rp 600M/tahun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ASK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59E0B"/>
                </a:solidFill>
                <a:latin typeface="Calibri"/>
              </a:defRPr>
            </a:pPr>
            <a:r>
              <a:t>Pre-Seed: $150K (Rp 2.4 Miliar)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 b="1">
                <a:solidFill>
                  <a:srgbClr val="00D9FF"/>
                </a:solidFill>
                <a:latin typeface="Calibri"/>
              </a:defRPr>
            </a:pPr>
            <a:r>
              <a:t>Penggunaan Dana: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• B2B Sales &amp; Partnership — 35% — Broker licensing, partner akuisisi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• Infrastructure Scale — 25% — Server, MT5 bridge, redundancy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• Compliance &amp; Legal — 15% — PT, OJK sandbox, IP protection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• Marketing — 15% — Targeted ads, content, community Indonesia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• Operational Buffer — 10%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500" b="1">
                <a:solidFill>
                  <a:srgbClr val="00D9FF"/>
                </a:solidFill>
                <a:latin typeface="Calibri"/>
              </a:defRPr>
            </a:pPr>
            <a:r>
              <a:t>Milestone 12 Bulan:</a:t>
            </a:r>
          </a:p>
          <a:p>
            <a:pPr>
              <a:spcAft>
                <a:spcPts val="600"/>
              </a:spcAft>
              <a:defRPr sz="1500" b="0">
                <a:solidFill>
                  <a:srgbClr val="FAFAFA"/>
                </a:solidFill>
                <a:latin typeface="Calibri"/>
              </a:defRPr>
            </a:pPr>
            <a:r>
              <a:t>✅ 500 → 5,000 subscribers (10x growth)</a:t>
            </a:r>
          </a:p>
          <a:p>
            <a:pPr>
              <a:spcAft>
                <a:spcPts val="600"/>
              </a:spcAft>
              <a:defRPr sz="1500" b="0">
                <a:solidFill>
                  <a:srgbClr val="FAFAFA"/>
                </a:solidFill>
                <a:latin typeface="Calibri"/>
              </a:defRPr>
            </a:pPr>
            <a:r>
              <a:t>✅ 0 → 5 B2B broker partnerships (whitelabel)</a:t>
            </a:r>
          </a:p>
          <a:p>
            <a:pPr>
              <a:spcAft>
                <a:spcPts val="600"/>
              </a:spcAft>
              <a:defRPr sz="1500" b="0">
                <a:solidFill>
                  <a:srgbClr val="FAFAFA"/>
                </a:solidFill>
                <a:latin typeface="Calibri"/>
              </a:defRPr>
            </a:pPr>
            <a:r>
              <a:t>✅ OJK Innovation Hub / Regulatory Sandbox</a:t>
            </a:r>
          </a:p>
          <a:p>
            <a:pPr>
              <a:spcAft>
                <a:spcPts val="600"/>
              </a:spcAft>
              <a:defRPr sz="1500" b="0">
                <a:solidFill>
                  <a:srgbClr val="FAFAFA"/>
                </a:solidFill>
                <a:latin typeface="Calibri"/>
              </a:defRPr>
            </a:pPr>
            <a:r>
              <a:t>✅ Revenue Rp 600M/tahun (run-rate)</a:t>
            </a:r>
          </a:p>
          <a:p>
            <a:pPr>
              <a:spcAft>
                <a:spcPts val="600"/>
              </a:spcAft>
              <a:defRPr sz="1500" b="0">
                <a:solidFill>
                  <a:srgbClr val="FAFAFA"/>
                </a:solidFill>
                <a:latin typeface="Calibri"/>
              </a:defRPr>
            </a:pPr>
            <a:r>
              <a:t>✅ Series A ready ($1M-1.5M)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371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1031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00D9FF"/>
                </a:solidFill>
                <a:latin typeface="Calibri"/>
              </a:defRPr>
            </a:pPr>
            <a:r>
              <a:t>AI Company OS untuk Southeast Asia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274320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40"/>
              </a:spcAft>
              <a:defRPr sz="1600" b="0">
                <a:solidFill>
                  <a:srgbClr val="A1A1AA"/>
                </a:solidFill>
                <a:latin typeface="Calibri"/>
              </a:defRPr>
            </a:pPr>
            <a:r>
              <a:t>Vilona Trade FX adalah produk pertama.</a:t>
            </a:r>
          </a:p>
          <a:p>
            <a:pPr>
              <a:spcAft>
                <a:spcPts val="640"/>
              </a:spcAft>
              <a:defRPr sz="1600" b="0">
                <a:solidFill>
                  <a:srgbClr val="A1A1AA"/>
                </a:solidFill>
                <a:latin typeface="Calibri"/>
              </a:defRPr>
            </a:pPr>
            <a:r>
              <a:t>Tapi infrastruktur yang membangunnya bisa menjalankan</a:t>
            </a:r>
          </a:p>
          <a:p>
            <a:pPr>
              <a:spcAft>
                <a:spcPts val="640"/>
              </a:spcAft>
              <a:defRPr sz="1600" b="0">
                <a:solidFill>
                  <a:srgbClr val="A1A1AA"/>
                </a:solidFill>
                <a:latin typeface="Calibri"/>
              </a:defRPr>
            </a:pPr>
            <a:r>
              <a:t>perusahaan AI otonom untuk seluruh vertikal:</a:t>
            </a:r>
          </a:p>
          <a:p>
            <a:pPr>
              <a:spcAft>
                <a:spcPts val="640"/>
              </a:spcAft>
              <a:defRPr sz="16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40"/>
              </a:spcAft>
              <a:defRPr sz="1600" b="0">
                <a:solidFill>
                  <a:srgbClr val="FAFAFA"/>
                </a:solidFill>
                <a:latin typeface="Calibri"/>
              </a:defRPr>
            </a:pPr>
            <a:r>
              <a:t>📊 Trading &amp; Investment — Vilona ✅ Live</a:t>
            </a:r>
          </a:p>
          <a:p>
            <a:pPr>
              <a:spcAft>
                <a:spcPts val="640"/>
              </a:spcAft>
              <a:defRPr sz="1600" b="0">
                <a:solidFill>
                  <a:srgbClr val="FAFAFA"/>
                </a:solidFill>
                <a:latin typeface="Calibri"/>
              </a:defRPr>
            </a:pPr>
            <a:r>
              <a:t>📢 Marketing &amp; Ads — 1AI-Ads ✅ Live</a:t>
            </a:r>
          </a:p>
          <a:p>
            <a:pPr>
              <a:spcAft>
                <a:spcPts val="640"/>
              </a:spcAft>
              <a:defRPr sz="1600" b="0">
                <a:solidFill>
                  <a:srgbClr val="FAFAFA"/>
                </a:solidFill>
                <a:latin typeface="Calibri"/>
              </a:defRPr>
            </a:pPr>
            <a:r>
              <a:t>📝 Content &amp; Social — 1AI-Content ✅ Live</a:t>
            </a:r>
          </a:p>
          <a:p>
            <a:pPr>
              <a:spcAft>
                <a:spcPts val="640"/>
              </a:spcAft>
              <a:defRPr sz="1600" b="0">
                <a:solidFill>
                  <a:srgbClr val="FAFAFA"/>
                </a:solidFill>
                <a:latin typeface="Calibri"/>
              </a:defRPr>
            </a:pPr>
            <a:r>
              <a:t>💼 Affiliate &amp; Sales — 1AI-Affiliate ✅ Live</a:t>
            </a:r>
          </a:p>
          <a:p>
            <a:pPr>
              <a:spcAft>
                <a:spcPts val="640"/>
              </a:spcAft>
              <a:defRPr sz="1600" b="0">
                <a:solidFill>
                  <a:srgbClr val="FAFAFA"/>
                </a:solidFill>
                <a:latin typeface="Calibri"/>
              </a:defRPr>
            </a:pPr>
            <a:r>
              <a:t>📞 Customer Service — AI agents ✅ Live</a:t>
            </a:r>
          </a:p>
          <a:p>
            <a:pPr>
              <a:spcAft>
                <a:spcPts val="640"/>
              </a:spcAft>
              <a:defRPr sz="16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40"/>
              </a:spcAft>
              <a:defRPr sz="1600" b="0">
                <a:solidFill>
                  <a:srgbClr val="F59E0B"/>
                </a:solidFill>
                <a:latin typeface="Calibri"/>
              </a:defRPr>
            </a:pPr>
            <a:r>
              <a:t>Bukan startup AI biasa.</a:t>
            </a:r>
          </a:p>
          <a:p>
            <a:pPr>
              <a:spcAft>
                <a:spcPts val="640"/>
              </a:spcAft>
              <a:defRPr sz="1600" b="0">
                <a:solidFill>
                  <a:srgbClr val="F59E0B"/>
                </a:solidFill>
                <a:latin typeface="Calibri"/>
              </a:defRPr>
            </a:pPr>
            <a:r>
              <a:t>Perusahaan AI yang sudah berjalan.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MASALAH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00D9FF"/>
                </a:solidFill>
                <a:latin typeface="Calibri"/>
              </a:defRPr>
            </a:pPr>
            <a:r>
              <a:t>3 Gaps di Pasar Indonesia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 b="1">
                <a:solidFill>
                  <a:srgbClr val="FAFAFA"/>
                </a:solidFill>
                <a:latin typeface="Calibri"/>
              </a:defRPr>
            </a:pPr>
            <a:r>
              <a:t>Gap #1 — Trader Retail Kalah oleh Emosi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80-90% trader rugi — overtrading, revenge trading, absen analisa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Grup sinyal Telegram manual: subjektif, tidak 24/7, tanpa risk management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500" b="1">
                <a:solidFill>
                  <a:srgbClr val="FAFAFA"/>
                </a:solidFill>
                <a:latin typeface="Calibri"/>
              </a:defRPr>
            </a:pPr>
            <a:r>
              <a:t>Gap #2 — Infrastruktur AI Trading Belum Ada untuk Indonesia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21.37 juta user crypto (OJK Mar 2026) — tumbuh +50% dalam 11 bulan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Tapi infrastruktur trading AI untuk Indonesia: Capitalise $50+/bln, Inggris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Platform kustom Rp 50-200jt, butuh tim IT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"AI trading" = identik dengan robot abal/HYIP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500" b="1">
                <a:solidFill>
                  <a:srgbClr val="FAFAFA"/>
                </a:solidFill>
                <a:latin typeface="Calibri"/>
              </a:defRPr>
            </a:pPr>
            <a:r>
              <a:t>Gap #3 — 1 Orang Tidak Bisa Jalankan Perusahaan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Tim besar = burn rate tinggi. Operasional manual = margin tipis.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SOLUSI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00D9FF"/>
                </a:solidFill>
                <a:latin typeface="Calibri"/>
              </a:defRPr>
            </a:pPr>
            <a:r>
              <a:t>Vilona Trade FX — White-Label AI Trading Infrastructure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 b="1">
                <a:solidFill>
                  <a:srgbClr val="00D9FF"/>
                </a:solidFill>
                <a:latin typeface="Calibri"/>
              </a:defRPr>
            </a:pPr>
            <a:r>
              <a:t>Arsitektur: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3 Model AI Voting — DeepSeek + GPT-4o + Claude (min. 2/3 setuju)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6-Layer Quality Gate — filter volatilitas, konfirmasi trend, SMC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Risk Gate Wajib — RR ≥ 1:1.5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MT5 Bridge — eksekusi otomatis ke MetaTrader 5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500" b="1">
                <a:solidFill>
                  <a:srgbClr val="00D9FF"/>
                </a:solidFill>
                <a:latin typeface="Calibri"/>
              </a:defRPr>
            </a:pPr>
            <a:r>
              <a:t>Model Capitalise (validated: Kraken akuisisi $40-50M, Aug 2025):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Pengguna pegang API key sendiri — tidak pool dana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White-label ke broker/partner = B2B licensing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Revenue dari subscription, BUKAN dari return trading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MARKET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00D9FF"/>
                </a:solidFill>
                <a:latin typeface="Calibri"/>
              </a:defRPr>
            </a:pPr>
            <a:r>
              <a:t>Pasar AI Trading Indonesia — Real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60"/>
              </a:spcAft>
              <a:defRPr sz="1400" b="1">
                <a:solidFill>
                  <a:srgbClr val="FAFAFA"/>
                </a:solidFill>
                <a:latin typeface="Calibri"/>
              </a:defRPr>
            </a:pPr>
            <a:r>
              <a:t>Indonesia Crypto Users: 21.37 JUTA (OJK, Mar 2026)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Tumbuh +50% — dari 14.16 juta (Apr 2025) → 21.37 juta (Mar 2026)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FAFAFA"/>
                </a:solidFill>
                <a:latin typeface="Calibri"/>
              </a:defRPr>
            </a:pPr>
            <a:r>
              <a:t>Transaction Volume 2025: Rp482.23 TRILLION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Rata-rata Rp40T/bulan — base pengguna aktif sangat besar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00D9FF"/>
                </a:solidFill>
                <a:latin typeface="Calibri"/>
              </a:defRPr>
            </a:pPr>
            <a:r>
              <a:t>TAM: 21.37M users × Rp 1.2M/yr ARPU = Rp 25.6T/yr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SAM: 5% aktif pakai trading tools = 1M users × Rp 1.2M = Rp 1.2T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SOM Year 3: 25,000 users = Rp 60B revenue run-rate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F59E0B"/>
                </a:solidFill>
                <a:latin typeface="Calibri"/>
              </a:defRPr>
            </a:pPr>
            <a:r>
              <a:t>Key Drivers: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• +50% YoY user growth (OJK data)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• POJK 27/2024: crypto = instrumen keuangan digital (legitimasi)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• Capitalise exit $40-50M buktikan model white-label valid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• OJK sandbox (POJK 3/2024) buka jalur fintech resmi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BUSINESS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00D9FF"/>
                </a:solidFill>
                <a:latin typeface="Calibri"/>
              </a:defRPr>
            </a:pPr>
            <a:r>
              <a:t>3 Revenue Streams — Validated Unit Economics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 b="1">
                <a:solidFill>
                  <a:srgbClr val="FAFAFA"/>
                </a:solidFill>
                <a:latin typeface="Calibri"/>
              </a:defRPr>
            </a:pPr>
            <a:r>
              <a:t>1. Direct Subscription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PRO: Rp 79.900/bln | ELITE: Rp 149.900/bln | LIFETIME: Rp 1.990.900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500" b="1">
                <a:solidFill>
                  <a:srgbClr val="FAFAFA"/>
                </a:solidFill>
                <a:latin typeface="Calibri"/>
              </a:defRPr>
            </a:pPr>
            <a:r>
              <a:t>2. Whitelabel Commission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10% × 3 level referral. 100 pelanggan = Rp 7.9jt/bln passive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500" b="1">
                <a:solidFill>
                  <a:srgbClr val="FAFAFA"/>
                </a:solidFill>
                <a:latin typeface="Calibri"/>
              </a:defRPr>
            </a:pPr>
            <a:r>
              <a:t>3. B2B Licensing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Broker/platform licensing: Rp 5-20jt/bln per partner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500" b="1">
                <a:solidFill>
                  <a:srgbClr val="F59E0B"/>
                </a:solidFill>
                <a:latin typeface="Calibri"/>
              </a:defRPr>
            </a:pPr>
            <a:r>
              <a:t>Unit Economics (validated from live product):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ARPU: Rp 79.9-149.9K | LTV (8bln): Rp 639K-1.2M | CAC organic: Rp 0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CAC paid: Rp 15-25K | Gross Margin: ~80%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TRACTION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00D9FF"/>
                </a:solidFill>
                <a:latin typeface="Calibri"/>
              </a:defRPr>
            </a:pPr>
            <a:r>
              <a:t>Live in Production — Market Context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60"/>
              </a:spcAft>
              <a:defRPr sz="1400" b="1">
                <a:solidFill>
                  <a:srgbClr val="00D9FF"/>
                </a:solidFill>
                <a:latin typeface="Calibri"/>
              </a:defRPr>
            </a:pPr>
            <a:r>
              <a:t>Product: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✅ phantomfx.aitradepulse.com — Live, revenue aktif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✅ polyedge.aitradepulse.com — Live, AGI system, 641 trades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✅ Telegram bot @berkahkaryaforexbotbot — live subscriber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✅ MT5 Bridge — auto-execution production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✅ Multi-AI voting — DeepSeek + GPT-4o + Claude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00D9FF"/>
                </a:solidFill>
                <a:latin typeface="Calibri"/>
              </a:defRPr>
            </a:pPr>
            <a:r>
              <a:t>Market Context: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Indonesia: 21.37M crypto users, Rp482T volume, +50% YoY growth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31 licensed entities under OJK — industri formal dan terpercaya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Capitalise exit $40-50M ke Kraken — model white-label teruji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F59E0B"/>
                </a:solidFill>
                <a:latin typeface="Calibri"/>
              </a:defRPr>
            </a:pPr>
            <a:r>
              <a:t>Kami sudah generate revenue SEBELUM minta funding.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WHY NOW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00D9FF"/>
                </a:solidFill>
                <a:latin typeface="Calibri"/>
              </a:defRPr>
            </a:pPr>
            <a:r>
              <a:t>Timing Thesis — 5 Konvergensi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60"/>
              </a:spcAft>
              <a:defRPr sz="1400" b="1">
                <a:solidFill>
                  <a:srgbClr val="FAFAFA"/>
                </a:solidFill>
                <a:latin typeface="Calibri"/>
              </a:defRPr>
            </a:pPr>
            <a:r>
              <a:t>1. Capitalise Exit (Aug 2025, $40-50M)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Kraken buktikan white-label trading infra = SELLABLE. Capitalise tidak fokus Asia.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FAFAFA"/>
                </a:solidFill>
                <a:latin typeface="Calibri"/>
              </a:defRPr>
            </a:pPr>
            <a:r>
              <a:t>2. 21.37 Juta User (+50% YoY)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Pasar tumbuh 50% dalam 11 bulan. Early majority phase.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FAFAFA"/>
                </a:solidFill>
                <a:latin typeface="Calibri"/>
              </a:defRPr>
            </a:pPr>
            <a:r>
              <a:t>3. Regulasi OJK — Legitimasi Industri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POJK 27/2024: crypto = instrumen keuangan digital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POJK 3/2024: OJK sandbox — regulatory path jelas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FAFAFA"/>
                </a:solidFill>
                <a:latin typeface="Calibri"/>
              </a:defRPr>
            </a:pPr>
            <a:r>
              <a:t>4. AI Commoditization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Harga API AI turun 90% dalam 2 tahun. Multi-model voting jadi murah.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FAFAFA"/>
                </a:solidFill>
                <a:latin typeface="Calibri"/>
              </a:defRPr>
            </a:pPr>
            <a:r>
              <a:t>5. Pasar Bot Trading Belum Terisi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Pionex/GoodCryptoX = global. Tidak ada yang Indonesia-focused + white-label.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COMPETITION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00D9FF"/>
                </a:solidFill>
                <a:latin typeface="Calibri"/>
              </a:defRPr>
            </a:pPr>
            <a:r>
              <a:t>Posisi Unik: Multi-AI Voting + Whitelabel + Indonesia Focus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60"/>
              </a:spcAft>
              <a:defRPr sz="1400" b="1">
                <a:solidFill>
                  <a:srgbClr val="A1A1AA"/>
                </a:solidFill>
                <a:latin typeface="Calibri"/>
              </a:defRPr>
            </a:pPr>
            <a:r>
              <a:t>Global Bot Platforms (Pionex, GoodCryptoX, Bitsgap, Zignaly):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• DCA/Grid bot — aturan tetap, tidak adaptif terhadap perubahan rezim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• API key dari exchange — risiko keamanan (insiden 3Commas 2022)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  <a:r>
              <a:t>• Bahasa Inggris, support terbatas untuk Indonesia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1">
                <a:solidFill>
                  <a:srgbClr val="00D9FF"/>
                </a:solidFill>
                <a:latin typeface="Calibri"/>
              </a:defRPr>
            </a:pPr>
            <a:r>
              <a:t>★ VILONA positioning: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✅ Multi-AI voting (bukan bot aturan tetap) — 3 model, voting 2/3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✅ Whitelabel — partner punya brand sendiri, komisi 3 level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✅ Telegram-based — tidak perlu API key exchange (lebih aman)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✅ Bahasa Indonesia, pembayaran lokal (GoPay/QRIS)</a:t>
            </a:r>
          </a:p>
          <a:p>
            <a:pPr>
              <a:spcAft>
                <a:spcPts val="560"/>
              </a:spcAft>
              <a:defRPr sz="1400" b="0">
                <a:solidFill>
                  <a:srgbClr val="FAFAFA"/>
                </a:solidFill>
                <a:latin typeface="Calibri"/>
              </a:defRPr>
            </a:pPr>
            <a:r>
              <a:t>✅ Risk gate wajib ≥ 1:1.5 — safety first</a:t>
            </a:r>
          </a:p>
          <a:p>
            <a:pPr>
              <a:spcAft>
                <a:spcPts val="560"/>
              </a:spcAft>
              <a:defRPr sz="14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560"/>
              </a:spcAft>
              <a:defRPr sz="1400" b="0">
                <a:solidFill>
                  <a:srgbClr val="F59E0B"/>
                </a:solidFill>
                <a:latin typeface="Calibri"/>
              </a:defRPr>
            </a:pPr>
            <a:r>
              <a:t>vs Capitalise.ai: 10x lebih murah, B. Indonesia, support broker lokal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50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FAFAFA"/>
                </a:solidFill>
                <a:latin typeface="Calibri"/>
              </a:defRPr>
            </a:pPr>
            <a:r>
              <a:t>TIM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0">
                <a:solidFill>
                  <a:srgbClr val="00D9FF"/>
                </a:solidFill>
                <a:latin typeface="Calibri"/>
              </a:defRPr>
            </a:pPr>
            <a:r>
              <a:t>1 Man. 13 AI Agents. 0 VC. Produk Live.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 b="1">
                <a:solidFill>
                  <a:srgbClr val="FAFAFA"/>
                </a:solidFill>
                <a:latin typeface="Calibri"/>
              </a:defRPr>
            </a:pPr>
            <a:r>
              <a:t>veris — Founder &amp; AI Architect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Operator tunggal 13 layanan otonom, 24/7 production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500" b="1">
                <a:solidFill>
                  <a:srgbClr val="00D9FF"/>
                </a:solidFill>
                <a:latin typeface="Calibri"/>
              </a:defRPr>
            </a:pPr>
            <a:r>
              <a:t>AI Agents: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• Hermes GM — goal decomposition, agent scheduling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• DeepSeek + GPT-4o + Claude — Multi-AI analysis voting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• OmniRoute — 160+ provider AI gateway, auto-failover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• Paperclip — governance &amp; audit trail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  <a:r>
              <a:t>• 1AI-Ads, 1AI-Content, 1AI-Social — marketing automation</a:t>
            </a:r>
          </a:p>
          <a:p>
            <a:pPr>
              <a:spcAft>
                <a:spcPts val="600"/>
              </a:spcAft>
              <a:defRPr sz="1500" b="0">
                <a:solidFill>
                  <a:srgbClr val="A1A1AA"/>
                </a:solidFill>
                <a:latin typeface="Calibri"/>
              </a:defRPr>
            </a:pPr>
          </a:p>
          <a:p>
            <a:pPr>
              <a:spcAft>
                <a:spcPts val="600"/>
              </a:spcAft>
              <a:defRPr sz="1500" b="0">
                <a:solidFill>
                  <a:srgbClr val="F59E0B"/>
                </a:solidFill>
                <a:latin typeface="Calibri"/>
              </a:defRPr>
            </a:pPr>
            <a:r>
              <a:t>Bukan startup biasa. 13 layanan otonom, 24/7 operational,</a:t>
            </a:r>
          </a:p>
          <a:p>
            <a:pPr>
              <a:spcAft>
                <a:spcPts val="600"/>
              </a:spcAft>
              <a:defRPr sz="1500" b="0">
                <a:solidFill>
                  <a:srgbClr val="F59E0B"/>
                </a:solidFill>
                <a:latin typeface="Calibri"/>
              </a:defRPr>
            </a:pPr>
            <a:r>
              <a:t>30-60 menit input founder per hari. $0 VC funding.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